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8"/>
  </p:notesMasterIdLst>
  <p:sldIdLst>
    <p:sldId id="272" r:id="rId2"/>
    <p:sldId id="265" r:id="rId3"/>
    <p:sldId id="269" r:id="rId4"/>
    <p:sldId id="270" r:id="rId5"/>
    <p:sldId id="274" r:id="rId6"/>
    <p:sldId id="271" r:id="rId7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0" autoAdjust="0"/>
    <p:restoredTop sz="93011" autoAdjust="0"/>
  </p:normalViewPr>
  <p:slideViewPr>
    <p:cSldViewPr>
      <p:cViewPr varScale="1">
        <p:scale>
          <a:sx n="90" d="100"/>
          <a:sy n="90" d="100"/>
        </p:scale>
        <p:origin x="714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5/10/2019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50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Diabetes was initially realized in people who were beyond the age of forty and was regarded as adult-onset disease. Nevertheless, the disease was generally recognized among young adults and children. According to author children and adolescents account for approximately 30% of cases that involve diabetes. Type 2 diabetes affects both children and adults disproportionately. 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 2 diabetes is more often preceded by prolonged asymptomatic hyperglycemia which can last for years. During this state, postprandial levels elevate to a mild level while fasting blood glucose is usually maintained within a near-normal level. When the glucose level raises, this is defined as impaired glucose tolerance.    </a:t>
            </a:r>
            <a:endParaRPr lang="en-Z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no clear-cut regulations that involve including verbal hypoglycemic agents; the option depends on the specific person features and mechanisms of actions that are available. Curing type 2 diabetes through tablet often takes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metformin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sulphonylureas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However,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mainly preferred method of treatment involves managing ones physical body and being able to create a balanced lifestyle and diet. 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Today, type 2 diabetes is gaining more attention because it is becoming common in society. The recognition stems from the fact that a healthy diabetes diet is required since it is increasingly bad culinary habits along with inappropriate exercise that leads many people to develop the disease. 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lang="en-US" smtClean="0">
                <a:solidFill>
                  <a:srgbClr val="FFFFFF"/>
                </a:solidFill>
              </a:rPr>
              <a:pPr algn="ctr"/>
              <a:t>5/10/2019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>
              <a:defRPr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n-US" smtClean="0"/>
              <a:pPr/>
              <a:t>5/10/2019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en-US" smtClean="0"/>
              <a:pPr/>
              <a:t>5/10/2019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lang="en-US" smtClean="0"/>
              <a:pPr/>
              <a:t>5/10/2019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lang="en-US" smtClean="0"/>
              <a:pPr/>
              <a:t>5/10/2019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en-US" smtClean="0"/>
              <a:pPr/>
              <a:t>5/10/2019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lang="en-US" smtClean="0"/>
              <a:pPr/>
              <a:t>5/10/2019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>
              <a:buNone/>
              <a:defRPr sz="42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lang="en-US" smtClean="0"/>
              <a:pPr/>
              <a:t>5/10/2019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>
              <a:buNone/>
              <a:defRPr sz="3200"/>
            </a:lvl1pPr>
            <a:extLst/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E4606EA6-EFEA-4C30-9264-4F9291A5780D}" type="datetime1">
              <a:rPr lang="en-US" smtClean="0"/>
              <a:pPr/>
              <a:t>5/10/2019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  <a:extLst/>
          </a:lstStyle>
          <a:p>
            <a:pPr algn="ctr"/>
            <a:fld id="{8F82E0A0-C266-4798-8C8F-B9F91E9DA37E}" type="slidenum">
              <a:rPr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lang="en-US" smtClean="0"/>
              <a:pPr/>
              <a:t>5/10/2019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Medical Terminology: Human Disease Project</a:t>
            </a:r>
            <a:endParaRPr lang="en-ZA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This presentation is based </a:t>
            </a:r>
            <a:r>
              <a:rPr lang="en-US" dirty="0"/>
              <a:t>on </a:t>
            </a:r>
            <a:r>
              <a:rPr lang="en-US" dirty="0" smtClean="0"/>
              <a:t>Type 2 Diabetes as the selected Medical Terminology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Disease</a:t>
            </a:r>
            <a:endParaRPr lang="en-ZA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428750"/>
            <a:ext cx="4391028" cy="3357578"/>
          </a:xfrm>
        </p:spPr>
        <p:txBody>
          <a:bodyPr anchor="ctr">
            <a:noAutofit/>
          </a:bodyPr>
          <a:lstStyle/>
          <a:p>
            <a:r>
              <a:rPr lang="en-US" sz="1400" dirty="0" smtClean="0"/>
              <a:t>Type 2 diabetes also generally identified as non-insulin dependent diabetes is a disease which has </a:t>
            </a:r>
            <a:r>
              <a:rPr lang="en-US" sz="1400" dirty="0" err="1" smtClean="0"/>
              <a:t>chronical</a:t>
            </a:r>
            <a:r>
              <a:rPr lang="en-US" sz="1400" dirty="0" smtClean="0"/>
              <a:t> effects on the pancreas and results in the lack of generation of the insulin, or it works to prevent the body from efficiently making use of its insulin. </a:t>
            </a:r>
          </a:p>
          <a:p>
            <a:r>
              <a:rPr lang="en-US" sz="1400" dirty="0" smtClean="0"/>
              <a:t>The complications linked to Type 2 diabetes including:</a:t>
            </a:r>
          </a:p>
          <a:p>
            <a:pPr lvl="1"/>
            <a:r>
              <a:rPr lang="en-US" sz="1400" dirty="0" smtClean="0"/>
              <a:t> Stroke that damages the nervous system, </a:t>
            </a:r>
          </a:p>
          <a:p>
            <a:pPr lvl="1"/>
            <a:r>
              <a:rPr lang="en-US" sz="1400" dirty="0" smtClean="0"/>
              <a:t>Heart attacks, </a:t>
            </a:r>
          </a:p>
          <a:p>
            <a:pPr lvl="1"/>
            <a:r>
              <a:rPr lang="en-US" sz="1400" dirty="0" smtClean="0"/>
              <a:t>Kidney failure, </a:t>
            </a:r>
          </a:p>
          <a:p>
            <a:pPr lvl="1"/>
            <a:r>
              <a:rPr lang="en-US" sz="1400" dirty="0" smtClean="0"/>
              <a:t>Infections from bacteria, </a:t>
            </a:r>
          </a:p>
          <a:p>
            <a:pPr lvl="1"/>
            <a:r>
              <a:rPr lang="en-US" sz="1400" dirty="0" smtClean="0"/>
              <a:t>viruses in the eye, ears, skin, and mouth, </a:t>
            </a:r>
          </a:p>
          <a:p>
            <a:pPr lvl="1"/>
            <a:r>
              <a:rPr lang="en-US" sz="1400" dirty="0" smtClean="0"/>
              <a:t>Pregnancy complications (Centers for Disease Control and Prevention, 2011)</a:t>
            </a:r>
          </a:p>
          <a:p>
            <a:endParaRPr lang="en-ZA" sz="1400" dirty="0"/>
          </a:p>
        </p:txBody>
      </p:sp>
      <p:pic>
        <p:nvPicPr>
          <p:cNvPr id="5" name="Content Placeholder 4" descr="type-2-diabetes-epigenetics.jpg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5072066" y="1500180"/>
            <a:ext cx="3714778" cy="1869727"/>
          </a:xfrm>
        </p:spPr>
      </p:pic>
    </p:spTree>
    <p:extLst>
      <p:ext uri="{BB962C8B-B14F-4D97-AF65-F5344CB8AC3E}">
        <p14:creationId xmlns:p14="http://schemas.microsoft.com/office/powerpoint/2010/main" val="12988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Signs and Symptoms</a:t>
            </a:r>
            <a:endParaRPr lang="en-ZA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428750"/>
            <a:ext cx="3819524" cy="3200400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1400" dirty="0" smtClean="0"/>
              <a:t>According to the American Diabetes Association (2004), diabetes usually occurs gradually after a while, and the symptoms that are linked with it is sometimes not evident for a while. </a:t>
            </a:r>
          </a:p>
          <a:p>
            <a:r>
              <a:rPr lang="en-US" sz="1400" dirty="0" smtClean="0"/>
              <a:t>Various signs of type 2 diabetes includes:</a:t>
            </a:r>
          </a:p>
          <a:p>
            <a:pPr lvl="1"/>
            <a:r>
              <a:rPr lang="en-US" sz="1100" dirty="0" smtClean="0"/>
              <a:t>frequent urination, </a:t>
            </a:r>
          </a:p>
          <a:p>
            <a:pPr lvl="1"/>
            <a:r>
              <a:rPr lang="en-US" sz="1100" dirty="0" smtClean="0"/>
              <a:t>fatigue, </a:t>
            </a:r>
          </a:p>
          <a:p>
            <a:pPr lvl="1"/>
            <a:r>
              <a:rPr lang="en-US" sz="1100" dirty="0" smtClean="0"/>
              <a:t>blurred vision, </a:t>
            </a:r>
          </a:p>
          <a:p>
            <a:pPr lvl="1"/>
            <a:r>
              <a:rPr lang="en-US" sz="1100" dirty="0" smtClean="0"/>
              <a:t>numbness and pain in joint places, </a:t>
            </a:r>
          </a:p>
          <a:p>
            <a:pPr lvl="1"/>
            <a:r>
              <a:rPr lang="en-US" sz="1100" dirty="0" smtClean="0"/>
              <a:t>thirst, </a:t>
            </a:r>
          </a:p>
          <a:p>
            <a:pPr lvl="1"/>
            <a:r>
              <a:rPr lang="en-US" sz="1100" dirty="0" smtClean="0"/>
              <a:t>loss of weight. </a:t>
            </a:r>
          </a:p>
          <a:p>
            <a:r>
              <a:rPr lang="en-US" sz="1400" dirty="0" smtClean="0"/>
              <a:t>Some severe complications that result from Type 2 diabetes decreases a person’s life expectancy for well over five years for adult individuals</a:t>
            </a:r>
            <a:endParaRPr lang="en-ZA" sz="1600" dirty="0" smtClean="0"/>
          </a:p>
        </p:txBody>
      </p:sp>
      <p:sp>
        <p:nvSpPr>
          <p:cNvPr id="4" name="Rectangle 2"/>
          <p:cNvSpPr>
            <a:spLocks noGrp="1"/>
          </p:cNvSpPr>
          <p:nvPr>
            <p:ph sz="quarter" idx="13"/>
          </p:nvPr>
        </p:nvSpPr>
        <p:spPr>
          <a:xfrm>
            <a:off x="4572000" y="1571618"/>
            <a:ext cx="3748086" cy="3200400"/>
          </a:xfrm>
        </p:spPr>
        <p:txBody>
          <a:bodyPr anchor="ctr">
            <a:normAutofit/>
          </a:bodyPr>
          <a:lstStyle/>
          <a:p>
            <a:r>
              <a:rPr lang="en-US" sz="1400" dirty="0" smtClean="0"/>
              <a:t>To diagnose type 2 diabetes, an individual is expected to go through lab test procedure that measures the level of glucose in the blood. </a:t>
            </a:r>
          </a:p>
          <a:p>
            <a:r>
              <a:rPr lang="en-US" sz="1400" dirty="0" smtClean="0"/>
              <a:t>To know whether a person has type 2 diabetes, it is essential to test the blood glucose level. The measurement methods are such as </a:t>
            </a:r>
          </a:p>
          <a:p>
            <a:pPr marL="651510" lvl="1" indent="-285750">
              <a:buFont typeface="+mj-lt"/>
              <a:buAutoNum type="romanUcPeriod"/>
            </a:pPr>
            <a:r>
              <a:rPr lang="en-US" sz="1100" dirty="0" smtClean="0"/>
              <a:t>Oral glucose tolerance test, </a:t>
            </a:r>
          </a:p>
          <a:p>
            <a:pPr marL="651510" lvl="1" indent="-285750">
              <a:buFont typeface="+mj-lt"/>
              <a:buAutoNum type="romanUcPeriod"/>
            </a:pPr>
            <a:r>
              <a:rPr lang="en-US" sz="1100" dirty="0" smtClean="0"/>
              <a:t>Hemoglobin A1C test, </a:t>
            </a:r>
          </a:p>
          <a:p>
            <a:pPr marL="651510" lvl="1" indent="-285750">
              <a:buFont typeface="+mj-lt"/>
              <a:buAutoNum type="romanUcPeriod"/>
            </a:pPr>
            <a:r>
              <a:rPr lang="en-US" sz="1100" dirty="0" smtClean="0"/>
              <a:t>Fasting plasma glucose.</a:t>
            </a:r>
            <a:endParaRPr lang="en-ZA" sz="1500" dirty="0" smtClean="0"/>
          </a:p>
        </p:txBody>
      </p:sp>
    </p:spTree>
    <p:extLst>
      <p:ext uri="{BB962C8B-B14F-4D97-AF65-F5344CB8AC3E}">
        <p14:creationId xmlns:p14="http://schemas.microsoft.com/office/powerpoint/2010/main" val="12988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Cure</a:t>
            </a:r>
            <a:endParaRPr lang="en-ZA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/>
        <p:txBody>
          <a:bodyPr anchor="ctr">
            <a:normAutofit/>
          </a:bodyPr>
          <a:lstStyle/>
          <a:p>
            <a:r>
              <a:rPr lang="en-US" sz="1400" dirty="0" smtClean="0"/>
              <a:t>Changing lifestyle habits is the most successful method for treating type 2 diabetes. </a:t>
            </a:r>
          </a:p>
          <a:p>
            <a:r>
              <a:rPr lang="en-US" sz="1400" dirty="0" smtClean="0"/>
              <a:t>Balancing the metabolic level should be easily achieved through altering one’s lifestyle, and diet medication may not be required in this case</a:t>
            </a:r>
          </a:p>
          <a:p>
            <a:r>
              <a:rPr lang="en-US" sz="1400" dirty="0" smtClean="0"/>
              <a:t>The mainly preferred method of treatment involves managing ones physical body and being able to create a balanced lifestyle and Diet</a:t>
            </a:r>
            <a:endParaRPr lang="en-ZA" sz="1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Curing type 2 diabetes through tablet often takes </a:t>
            </a:r>
            <a:r>
              <a:rPr lang="en-US" dirty="0" err="1" smtClean="0"/>
              <a:t>metformin</a:t>
            </a:r>
            <a:r>
              <a:rPr lang="en-US" dirty="0" smtClean="0"/>
              <a:t> and </a:t>
            </a:r>
            <a:r>
              <a:rPr lang="en-US" dirty="0" err="1" smtClean="0"/>
              <a:t>sulphonylureas</a:t>
            </a:r>
            <a:r>
              <a:rPr lang="en-US" dirty="0" smtClean="0"/>
              <a:t> (</a:t>
            </a:r>
            <a:r>
              <a:rPr lang="en-US" dirty="0" err="1" smtClean="0"/>
              <a:t>Laaksonen</a:t>
            </a:r>
            <a:r>
              <a:rPr lang="en-US" dirty="0" smtClean="0"/>
              <a:t> et al. 2005)</a:t>
            </a:r>
          </a:p>
          <a:p>
            <a:r>
              <a:rPr lang="en-US" dirty="0" smtClean="0"/>
              <a:t>Different roles played by this agent in treating the tolerance of glucose are not apparent. 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Changing Lifestyle and Diet</a:t>
            </a:r>
            <a:endParaRPr lang="en-Z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 smtClean="0"/>
              <a:t>Tablets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988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Why I selected the disease</a:t>
            </a:r>
            <a:endParaRPr lang="en-ZA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428750"/>
            <a:ext cx="3962400" cy="3200400"/>
          </a:xfrm>
        </p:spPr>
        <p:txBody>
          <a:bodyPr anchor="ctr">
            <a:normAutofit/>
          </a:bodyPr>
          <a:lstStyle/>
          <a:p>
            <a:r>
              <a:rPr lang="en-US" sz="1400" dirty="0" smtClean="0"/>
              <a:t>Type 2 diabetes has received a great deal of attention over the past few years. </a:t>
            </a:r>
          </a:p>
          <a:p>
            <a:r>
              <a:rPr lang="en-US" sz="1400" dirty="0" smtClean="0"/>
              <a:t>Managing insulin resistance and risks for cardiovascular is of great importance. </a:t>
            </a:r>
          </a:p>
          <a:p>
            <a:r>
              <a:rPr lang="en-US" sz="1400" dirty="0" smtClean="0"/>
              <a:t>Type 2 diabetes can be prevented by eating wisely and engaging in regular activities, and even though it can be serious, it is ultimately preventable and can also be cured. </a:t>
            </a:r>
          </a:p>
          <a:p>
            <a:r>
              <a:rPr lang="en-US" sz="1400" dirty="0" smtClean="0"/>
              <a:t>I chose this disease because managing it is important and requires research to enable those at risk to balance their glucose levels.</a:t>
            </a:r>
            <a:endParaRPr lang="en-ZA" sz="1400" dirty="0"/>
          </a:p>
        </p:txBody>
      </p:sp>
      <p:pic>
        <p:nvPicPr>
          <p:cNvPr id="5" name="Content Placeholder 4" descr="Type-2-Diabetes-symptoms.jpg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4857750" y="2043748"/>
            <a:ext cx="3962400" cy="2113280"/>
          </a:xfrm>
        </p:spPr>
      </p:pic>
    </p:spTree>
    <p:extLst>
      <p:ext uri="{BB962C8B-B14F-4D97-AF65-F5344CB8AC3E}">
        <p14:creationId xmlns:p14="http://schemas.microsoft.com/office/powerpoint/2010/main" val="12988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References</a:t>
            </a:r>
            <a:endParaRPr lang="en-ZA" sz="4400" dirty="0" smtClean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428750"/>
            <a:ext cx="6553200" cy="3200400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en-US" sz="1400" dirty="0" smtClean="0"/>
              <a:t>American Diabetes Association. (2004). Screening for type 2 diabetes. </a:t>
            </a:r>
            <a:r>
              <a:rPr lang="en-US" sz="1400" i="1" dirty="0" smtClean="0"/>
              <a:t>Diabetes care</a:t>
            </a:r>
            <a:r>
              <a:rPr lang="en-US" sz="1400" dirty="0" smtClean="0"/>
              <a:t>, </a:t>
            </a:r>
            <a:r>
              <a:rPr lang="en-US" sz="1400" i="1" dirty="0" smtClean="0"/>
              <a:t>27</a:t>
            </a:r>
            <a:r>
              <a:rPr lang="en-US" sz="1400" dirty="0" smtClean="0"/>
              <a:t>(</a:t>
            </a:r>
            <a:r>
              <a:rPr lang="en-US" sz="1400" dirty="0" err="1" smtClean="0"/>
              <a:t>suppl</a:t>
            </a:r>
            <a:r>
              <a:rPr lang="en-US" sz="1400" dirty="0" smtClean="0"/>
              <a:t> 1), s11-s14.</a:t>
            </a:r>
            <a:endParaRPr lang="en-ZA" sz="1400" dirty="0" smtClean="0"/>
          </a:p>
          <a:p>
            <a:pPr>
              <a:buNone/>
            </a:pPr>
            <a:r>
              <a:rPr lang="en-US" sz="1400" dirty="0" smtClean="0"/>
              <a:t>Centers for Disease Control and Prevention. (2011). National diabetes fact sheet: national estimates and general information on diabetes and </a:t>
            </a:r>
            <a:r>
              <a:rPr lang="en-US" sz="1400" dirty="0" err="1" smtClean="0"/>
              <a:t>prediabetes</a:t>
            </a:r>
            <a:r>
              <a:rPr lang="en-US" sz="1400" dirty="0" smtClean="0"/>
              <a:t> in the United States, 2011. </a:t>
            </a:r>
            <a:r>
              <a:rPr lang="en-US" sz="1400" i="1" dirty="0" smtClean="0"/>
              <a:t>Atlanta, GA: US department of health and human services, centers for disease control and prevention</a:t>
            </a:r>
            <a:r>
              <a:rPr lang="en-US" sz="1400" dirty="0" smtClean="0"/>
              <a:t>, </a:t>
            </a:r>
            <a:r>
              <a:rPr lang="en-US" sz="1400" i="1" dirty="0" smtClean="0"/>
              <a:t>201</a:t>
            </a:r>
            <a:r>
              <a:rPr lang="en-US" sz="1400" dirty="0" smtClean="0"/>
              <a:t>(1), 2568-2569.</a:t>
            </a:r>
            <a:endParaRPr lang="en-ZA" sz="1400" dirty="0" smtClean="0"/>
          </a:p>
          <a:p>
            <a:pPr>
              <a:buNone/>
            </a:pPr>
            <a:r>
              <a:rPr lang="en-US" sz="1400" dirty="0" err="1" smtClean="0"/>
              <a:t>Laaksonen</a:t>
            </a:r>
            <a:r>
              <a:rPr lang="en-US" sz="1400" dirty="0" smtClean="0"/>
              <a:t>, D. E., </a:t>
            </a:r>
            <a:r>
              <a:rPr lang="en-US" sz="1400" dirty="0" err="1" smtClean="0"/>
              <a:t>Lindström</a:t>
            </a:r>
            <a:r>
              <a:rPr lang="en-US" sz="1400" dirty="0" smtClean="0"/>
              <a:t>, J., </a:t>
            </a:r>
            <a:r>
              <a:rPr lang="en-US" sz="1400" dirty="0" err="1" smtClean="0"/>
              <a:t>Lakka</a:t>
            </a:r>
            <a:r>
              <a:rPr lang="en-US" sz="1400" dirty="0" smtClean="0"/>
              <a:t>, T. A., Eriksson, J. G., </a:t>
            </a:r>
            <a:r>
              <a:rPr lang="en-US" sz="1400" dirty="0" err="1" smtClean="0"/>
              <a:t>Niskanen</a:t>
            </a:r>
            <a:r>
              <a:rPr lang="en-US" sz="1400" dirty="0" smtClean="0"/>
              <a:t>, L., </a:t>
            </a:r>
            <a:r>
              <a:rPr lang="en-US" sz="1400" dirty="0" err="1" smtClean="0"/>
              <a:t>Wikström</a:t>
            </a:r>
            <a:r>
              <a:rPr lang="en-US" sz="1400" dirty="0" smtClean="0"/>
              <a:t>, K., ... &amp; </a:t>
            </a:r>
            <a:r>
              <a:rPr lang="en-US" sz="1400" dirty="0" err="1" smtClean="0"/>
              <a:t>Ilanne-Parikka</a:t>
            </a:r>
            <a:r>
              <a:rPr lang="en-US" sz="1400" dirty="0" smtClean="0"/>
              <a:t>, P. (2005). Physical activity in the prevention of type 2 diabetes: the Finnish diabetes prevention study. </a:t>
            </a:r>
            <a:r>
              <a:rPr lang="en-US" sz="1400" i="1" dirty="0" smtClean="0"/>
              <a:t>Diabetes</a:t>
            </a:r>
            <a:r>
              <a:rPr lang="en-US" sz="1400" dirty="0" smtClean="0"/>
              <a:t>, </a:t>
            </a:r>
            <a:r>
              <a:rPr lang="en-US" sz="1400" i="1" dirty="0" smtClean="0"/>
              <a:t>54</a:t>
            </a:r>
            <a:r>
              <a:rPr lang="en-US" sz="1400" dirty="0" smtClean="0"/>
              <a:t>(1), 158-165.</a:t>
            </a: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129882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 Presentatio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WidescreenPresentation</Template>
  <TotalTime>0</TotalTime>
  <Words>705</Words>
  <Application>Microsoft Office PowerPoint</Application>
  <PresentationFormat>On-screen Show (16:9)</PresentationFormat>
  <Paragraphs>53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Tw Cen MT</vt:lpstr>
      <vt:lpstr>Wingdings</vt:lpstr>
      <vt:lpstr>Wingdings 2</vt:lpstr>
      <vt:lpstr>Widescreen Presentation</vt:lpstr>
      <vt:lpstr>Medical Terminology: Human Disease Project</vt:lpstr>
      <vt:lpstr>The Disease</vt:lpstr>
      <vt:lpstr>Signs and Symptoms</vt:lpstr>
      <vt:lpstr>Cure</vt:lpstr>
      <vt:lpstr>Why I selected the disease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2019-01-19T12:04:53Z</dcterms:created>
  <dcterms:modified xsi:type="dcterms:W3CDTF">2019-05-10T16:34:46Z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